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1" autoAdjust="0"/>
    <p:restoredTop sz="94660"/>
  </p:normalViewPr>
  <p:slideViewPr>
    <p:cSldViewPr snapToGrid="0">
      <p:cViewPr varScale="1">
        <p:scale>
          <a:sx n="178" d="100"/>
          <a:sy n="178" d="100"/>
        </p:scale>
        <p:origin x="20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9722E-7BBF-40A3-B9D7-55A58D855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DDF9D4-296D-4A2E-B04A-E92E39376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BF088-1779-4BAB-A30E-BF63E261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B6387-262E-463D-A2B5-F51D0226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4399EC-3518-4EDB-AF9D-CCD4314E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8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B644B-9F7E-4A98-BA0C-54F38296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58155D-8E59-4BB7-A634-01DE78C0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F86EB-783C-455B-925A-B9631C61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C5C6B-5B1D-4850-82CE-92735516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EF069-088D-4BBD-B940-2D6E7766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2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067E12-5070-4BC1-9D4C-7150D8B09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C1D4EE-4819-4E8A-AD5C-C4FD3FAB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BC2A9-C1C2-4560-A49C-7A3F26BB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2698A-DF0B-4F23-AD35-82214AE8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E7F07-6A41-49D9-84C6-B0247512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6F336-1A01-405B-BAA1-E041B746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0B0E1-8FDF-4226-A350-4AFBFCDE2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73EB3-55B8-44F1-8805-A319E48E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D4F89-3627-40D5-91F4-17F2FA51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117CC-9945-4F11-8D8B-89D55C05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9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F1113-F827-465C-A0AC-B5D7589C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1223E-DE35-4147-93FC-ED06D376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0E45A-6105-465D-A659-FEDD361B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8E916-5560-429F-9D49-32E1360F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3CC6D-6DEE-4A0D-84D6-A6593DA6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5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C2CCD-BDA8-45A3-AD2E-11D6332F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89887-F47B-4C4A-9ECC-250E421E2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F480D-4706-4522-B33E-CD6374F66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8D9904-6490-4001-A01C-20DBD5C4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B45BD3-05CE-4B7A-9DD4-EE055883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C8CEB-974B-49F7-8390-15B0045B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0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76896-0882-4C97-8AE1-F62247B8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5C105-CB42-4537-9270-80FCC27BA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635CC-4E3F-4AFD-877C-D4A69048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48B977-A72C-416D-A707-7E9EEBD7A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08D3DC-513A-43AB-B620-52EE2E13F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211173-8C2D-49A4-A3D0-9D073B71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492DE6-A8D8-43CE-A10D-F3AC638F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38AD90-456B-4CDD-9105-8256045B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3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76146-7D3A-4D12-9177-03E9C8F0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10B396-4C1A-48B2-8279-AE648707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19F8BD-3CB0-4578-8AA9-71159588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850E18-F18E-44B0-A8C9-B53F7CB5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9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2E2436-0D49-4114-9039-126C13AD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CEAE4B-2DCA-4B86-BC29-975A7AA0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C0116-FB90-4D45-AE35-B01E7166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2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B312C-E072-45EC-8E42-B38CCF0A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D9BDD-DF74-4111-9771-A90BB346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22EB52-334C-4281-8D4C-A4847AE25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2075DC-FEAC-4FDF-8F53-FB1CABAFE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4CF95-1115-4B53-819E-AA546B9F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BFEB18-AACF-4E3B-BC78-544B69CF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42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E3594-CA6C-4A81-BC5A-06FC5867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E2B168-3580-43C3-ADA5-200B99CAF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0F8621-262F-4223-A461-3D3F8842E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5E4BA5-2391-4102-AF1C-4E2C4D82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955E44-BDE4-48EF-ADF8-775B701A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D4D7A9-1E95-4092-9E36-8A45D153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7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05BBB8-817D-4BC1-9F65-A742AE85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DC6D9-0BF5-4431-AF25-FD1941086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47E4CF-1B78-4E8E-A54C-4D7E3E675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F0BEC-4FD3-4CF2-9F9C-46FC1C2CB092}" type="datetimeFigureOut">
              <a:rPr lang="ko-KR" altLang="en-US" smtClean="0"/>
              <a:t>2021. 10. 14.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18A25-9CA1-40FB-8586-41AED3802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758F5-7F5A-4030-9483-A7B63E99B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9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실내, 바닥, 카메라, 카메라렌즈이(가) 표시된 사진&#10;&#10;자동 생성된 설명">
            <a:extLst>
              <a:ext uri="{FF2B5EF4-FFF2-40B4-BE49-F238E27FC236}">
                <a16:creationId xmlns:a16="http://schemas.microsoft.com/office/drawing/2014/main" id="{B44B1D46-F507-40A0-BAB7-46B4EBDF2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4" b="8277"/>
          <a:stretch/>
        </p:blipFill>
        <p:spPr>
          <a:xfrm>
            <a:off x="0" y="-654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7321C1-30EB-4DA9-8F0A-31CD726DA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649" y="3009207"/>
            <a:ext cx="5593587" cy="135913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Adobe Lightroom	 Classic </a:t>
            </a:r>
            <a:endParaRPr lang="ko-KR" altLang="en-US" sz="5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5CDB52-E0CD-4E32-B86A-282740D68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006" y="4458782"/>
            <a:ext cx="4758575" cy="477550"/>
          </a:xfrm>
        </p:spPr>
        <p:txBody>
          <a:bodyPr>
            <a:no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UI </a:t>
            </a:r>
            <a:r>
              <a:rPr lang="ko-KR" altLang="en-US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분석</a:t>
            </a:r>
            <a:r>
              <a:rPr lang="en-US" altLang="ko-KR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-</a:t>
            </a:r>
            <a:r>
              <a:rPr lang="en-US" altLang="ko-KR" sz="2000" dirty="0" err="1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Shneiderman’s</a:t>
            </a:r>
            <a:r>
              <a:rPr lang="en-US" altLang="ko-KR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golden Rule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A045F-6F1B-41B5-9E00-9556BA387708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7D5FC-C1E6-354B-968F-06D2651F1FEE}"/>
              </a:ext>
            </a:extLst>
          </p:cNvPr>
          <p:cNvSpPr txBox="1"/>
          <p:nvPr/>
        </p:nvSpPr>
        <p:spPr>
          <a:xfrm>
            <a:off x="765649" y="4782258"/>
            <a:ext cx="2123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201810993 </a:t>
            </a:r>
            <a:r>
              <a:rPr lang="ko-KR" altLang="en-US" sz="1800" dirty="0" err="1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정경재</a:t>
            </a:r>
            <a:endParaRPr lang="en-US" altLang="ko-KR" sz="1800" dirty="0">
              <a:solidFill>
                <a:srgbClr val="FFFFF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02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3C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Shortcuts for users provided</a:t>
            </a:r>
          </a:p>
        </p:txBody>
      </p:sp>
      <p:pic>
        <p:nvPicPr>
          <p:cNvPr id="8" name="그림 7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313D83FA-C180-5143-B0A8-319094E8F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37" y="1796993"/>
            <a:ext cx="6886620" cy="36671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1C0D442-37CE-864E-AAE1-3CF4B9106018}"/>
              </a:ext>
            </a:extLst>
          </p:cNvPr>
          <p:cNvSpPr/>
          <p:nvPr/>
        </p:nvSpPr>
        <p:spPr>
          <a:xfrm>
            <a:off x="1272955" y="2023349"/>
            <a:ext cx="1091625" cy="3277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B0A29-7AD1-144F-84B2-53BEDC9A4AAF}"/>
              </a:ext>
            </a:extLst>
          </p:cNvPr>
          <p:cNvSpPr txBox="1"/>
          <p:nvPr/>
        </p:nvSpPr>
        <p:spPr>
          <a:xfrm>
            <a:off x="866846" y="2881075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E95E2-AA35-BB4C-9AFF-0F7E9111E2D8}"/>
              </a:ext>
            </a:extLst>
          </p:cNvPr>
          <p:cNvSpPr txBox="1"/>
          <p:nvPr/>
        </p:nvSpPr>
        <p:spPr>
          <a:xfrm>
            <a:off x="8426506" y="2400547"/>
            <a:ext cx="333210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초보자 또는 숙련자가 사용할 수 있는 다양한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(short-cut)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C644DD-9FC8-D641-AC7A-957EAA7DB995}"/>
              </a:ext>
            </a:extLst>
          </p:cNvPr>
          <p:cNvSpPr/>
          <p:nvPr/>
        </p:nvSpPr>
        <p:spPr>
          <a:xfrm>
            <a:off x="6757988" y="2085975"/>
            <a:ext cx="1299369" cy="857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CBB72-93C7-E148-A528-354FDA66074A}"/>
              </a:ext>
            </a:extLst>
          </p:cNvPr>
          <p:cNvSpPr txBox="1"/>
          <p:nvPr/>
        </p:nvSpPr>
        <p:spPr>
          <a:xfrm>
            <a:off x="8096970" y="2080856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2DB5E-9048-E143-8387-4903AF87D00B}"/>
              </a:ext>
            </a:extLst>
          </p:cNvPr>
          <p:cNvSpPr txBox="1"/>
          <p:nvPr/>
        </p:nvSpPr>
        <p:spPr>
          <a:xfrm>
            <a:off x="8426505" y="3122724"/>
            <a:ext cx="333210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다양한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적용을 통해 숙련자에게는 미리 구성하길 원하는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RGB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히스토그램 및 다양한 설정을 맞출 수 있게 제공하거나 초보자에게는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적용을 통해 수월한 사진 편집을 도와준다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19" name="그래픽 18" descr="갈매기형 화살표 단색으로 채워진">
            <a:extLst>
              <a:ext uri="{FF2B5EF4-FFF2-40B4-BE49-F238E27FC236}">
                <a16:creationId xmlns:a16="http://schemas.microsoft.com/office/drawing/2014/main" id="{83E7DA88-DEBA-B941-B88B-61839D3F2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775149" y="4246210"/>
            <a:ext cx="634818" cy="6348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2ED8D5-A3CC-1048-83FC-44750769F695}"/>
              </a:ext>
            </a:extLst>
          </p:cNvPr>
          <p:cNvSpPr txBox="1"/>
          <p:nvPr/>
        </p:nvSpPr>
        <p:spPr>
          <a:xfrm>
            <a:off x="9775149" y="4990507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8997A7B-A09C-D742-9AC4-D7B598C2B2A5}"/>
              </a:ext>
            </a:extLst>
          </p:cNvPr>
          <p:cNvSpPr/>
          <p:nvPr/>
        </p:nvSpPr>
        <p:spPr>
          <a:xfrm>
            <a:off x="8394870" y="5370130"/>
            <a:ext cx="3472888" cy="115325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초보자에게는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통해 쉬운 사진 편집을 제공하고 숙련자에게는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통한 원하는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RGB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히스토그램 및 설정들을 빠르게 설정하는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short-cut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제공한다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38E08-4F35-774C-A15F-7EBC818FB189}"/>
              </a:ext>
            </a:extLst>
          </p:cNvPr>
          <p:cNvSpPr/>
          <p:nvPr/>
        </p:nvSpPr>
        <p:spPr>
          <a:xfrm>
            <a:off x="1330712" y="1878733"/>
            <a:ext cx="390123" cy="130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64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3C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839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Short-term memory of user’s must not be overloaded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E79EA-4034-8249-8D9F-12D33745D1FD}"/>
              </a:ext>
            </a:extLst>
          </p:cNvPr>
          <p:cNvSpPr txBox="1"/>
          <p:nvPr/>
        </p:nvSpPr>
        <p:spPr>
          <a:xfrm>
            <a:off x="848236" y="2587307"/>
            <a:ext cx="5071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모든 </a:t>
            </a:r>
            <a:r>
              <a:rPr lang="en-US" altLang="ko-KR" dirty="0"/>
              <a:t>action</a:t>
            </a:r>
            <a:r>
              <a:rPr lang="ko-KR" altLang="en-US" dirty="0"/>
              <a:t>에 대한 것은 시각적으로 나타난다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793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</a:t>
            </a:r>
            <a:r>
              <a:rPr lang="en-US" altLang="ko-KR" sz="2800" dirty="0">
                <a:solidFill>
                  <a:srgbClr val="00B05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EF 3C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Errors correction in a simple 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655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3C0E06-D47B-48AF-B63B-C60786BEB775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449226" y="501987"/>
            <a:ext cx="2252505" cy="567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32C5F-E61C-44F6-9D98-DB230F7B1A7B}"/>
              </a:ext>
            </a:extLst>
          </p:cNvPr>
          <p:cNvSpPr txBox="1"/>
          <p:nvPr/>
        </p:nvSpPr>
        <p:spPr>
          <a:xfrm>
            <a:off x="665356" y="1494969"/>
            <a:ext cx="118691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5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Adobe Lightroom Classic </a:t>
            </a:r>
            <a:r>
              <a:rPr lang="ko-KR" altLang="en-US" sz="25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소개</a:t>
            </a:r>
            <a:endParaRPr lang="en-US" altLang="ko-KR" sz="2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5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5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5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5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3C 2S)</a:t>
            </a:r>
          </a:p>
          <a:p>
            <a:r>
              <a:rPr lang="en-US" altLang="ko-KR" sz="2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Reversal of user’s actions should be easy</a:t>
            </a:r>
          </a:p>
          <a:p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Errors correction in a simple way</a:t>
            </a:r>
          </a:p>
          <a:p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Feedback to user implemented</a:t>
            </a:r>
          </a:p>
          <a:p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Control to user – not system	</a:t>
            </a:r>
          </a:p>
          <a:p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Consistency in screen design</a:t>
            </a:r>
          </a:p>
          <a:p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Closure of dialogues</a:t>
            </a:r>
          </a:p>
          <a:p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</a:p>
          <a:p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Shortcuts for users provided</a:t>
            </a:r>
          </a:p>
          <a:p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Short-term memory of user’s must not be overloaded</a:t>
            </a:r>
          </a:p>
          <a:p>
            <a:r>
              <a:rPr lang="en-US" altLang="ko-KR" sz="25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3. </a:t>
            </a:r>
            <a:r>
              <a:rPr lang="ko-KR" altLang="en-US" sz="25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결론</a:t>
            </a:r>
            <a:endParaRPr lang="en-US" altLang="ko-KR" sz="25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E7CD74-7B06-4683-9820-4EF56D641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33" y="2583987"/>
            <a:ext cx="3584138" cy="23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4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B3AE8D-C417-446E-87EA-FBF457235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22" y="1257727"/>
            <a:ext cx="864000" cy="843054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D8EEC9C-BAC6-43A8-BD3B-64F60823A912}"/>
              </a:ext>
            </a:extLst>
          </p:cNvPr>
          <p:cNvSpPr txBox="1">
            <a:spLocks/>
          </p:cNvSpPr>
          <p:nvPr/>
        </p:nvSpPr>
        <p:spPr>
          <a:xfrm>
            <a:off x="1583250" y="2354399"/>
            <a:ext cx="1194704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Adobe </a:t>
            </a:r>
          </a:p>
          <a:p>
            <a:r>
              <a:rPr lang="en-US" altLang="ko-KR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systems</a:t>
            </a:r>
            <a:endParaRPr lang="ko-KR" altLang="en-US" sz="18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B375EB-5B7B-4D6D-81E3-C1E691273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50" y="2291174"/>
            <a:ext cx="648000" cy="64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4626CB-ADEC-4E62-8356-64B1680417A2}"/>
              </a:ext>
            </a:extLst>
          </p:cNvPr>
          <p:cNvSpPr txBox="1"/>
          <p:nvPr/>
        </p:nvSpPr>
        <p:spPr>
          <a:xfrm>
            <a:off x="2686514" y="2354399"/>
            <a:ext cx="883238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제작한 다량의 디지털 그림들을 관리하고 작품을 생산하는 </a:t>
            </a:r>
            <a:r>
              <a:rPr lang="en-US" altLang="ko-KR" sz="17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adobe Photoshop </a:t>
            </a:r>
            <a:r>
              <a:rPr lang="ko-KR" altLang="en-US" sz="17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사용자들을 보조하기 위해 개발한 사진 </a:t>
            </a:r>
            <a:r>
              <a:rPr lang="ko-KR" altLang="en-US" sz="17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컴퓨터 특화</a:t>
            </a:r>
            <a:r>
              <a:rPr lang="ko-KR" altLang="en-US" sz="17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소프트웨어</a:t>
            </a:r>
            <a:r>
              <a:rPr lang="ko-KR" altLang="en-US" sz="17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이다</a:t>
            </a:r>
            <a:r>
              <a:rPr lang="en-US" altLang="ko-KR" sz="17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FF448-820D-4ABB-8F56-11FE1458E167}"/>
              </a:ext>
            </a:extLst>
          </p:cNvPr>
          <p:cNvSpPr txBox="1"/>
          <p:nvPr/>
        </p:nvSpPr>
        <p:spPr>
          <a:xfrm>
            <a:off x="1755061" y="1417644"/>
            <a:ext cx="4671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Adobe Lightroom Classic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4A768C-F54C-4C99-B65E-2B2460039A04}"/>
              </a:ext>
            </a:extLst>
          </p:cNvPr>
          <p:cNvSpPr txBox="1"/>
          <p:nvPr/>
        </p:nvSpPr>
        <p:spPr>
          <a:xfrm>
            <a:off x="449225" y="501987"/>
            <a:ext cx="7489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Adobe Photoshop Lightroom Classic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소개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05D26-7DCF-4F0C-9605-49E71146A8E7}"/>
              </a:ext>
            </a:extLst>
          </p:cNvPr>
          <p:cNvSpPr txBox="1"/>
          <p:nvPr/>
        </p:nvSpPr>
        <p:spPr>
          <a:xfrm>
            <a:off x="381000" y="3314863"/>
            <a:ext cx="117348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사진작가들이 비 디지털 세상에서 하던 것과 동일하게 디지털 사진의 보기</a:t>
            </a:r>
            <a:r>
              <a:rPr lang="en-US" altLang="ko-KR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편집 관리를 도와주는 이미지 관리 응용데이터베이스이다</a:t>
            </a:r>
            <a:r>
              <a:rPr lang="en-US" altLang="ko-KR" sz="15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5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17A5AF6-C155-4572-9875-BCE47A2AFB21}"/>
              </a:ext>
            </a:extLst>
          </p:cNvPr>
          <p:cNvSpPr txBox="1">
            <a:spLocks/>
          </p:cNvSpPr>
          <p:nvPr/>
        </p:nvSpPr>
        <p:spPr>
          <a:xfrm>
            <a:off x="651862" y="3707509"/>
            <a:ext cx="1628519" cy="415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주요 기능들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842B67A-497B-4BFA-A7FE-DB98D78ED23A}"/>
              </a:ext>
            </a:extLst>
          </p:cNvPr>
          <p:cNvSpPr txBox="1">
            <a:spLocks/>
          </p:cNvSpPr>
          <p:nvPr/>
        </p:nvSpPr>
        <p:spPr>
          <a:xfrm>
            <a:off x="1803787" y="6084735"/>
            <a:ext cx="1628520" cy="415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라이브러리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516829A-89F4-447B-B9A3-5075E1D18B64}"/>
              </a:ext>
            </a:extLst>
          </p:cNvPr>
          <p:cNvSpPr txBox="1">
            <a:spLocks/>
          </p:cNvSpPr>
          <p:nvPr/>
        </p:nvSpPr>
        <p:spPr>
          <a:xfrm>
            <a:off x="8101628" y="6078723"/>
            <a:ext cx="1258436" cy="323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현상</a:t>
            </a:r>
          </a:p>
        </p:txBody>
      </p:sp>
      <p:pic>
        <p:nvPicPr>
          <p:cNvPr id="24" name="그림 23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DBA4F89-EF2B-4A6C-A493-3E5E80FD3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7" y="4013717"/>
            <a:ext cx="3600000" cy="2163617"/>
          </a:xfrm>
          <a:prstGeom prst="rect">
            <a:avLst/>
          </a:prstGeom>
        </p:spPr>
      </p:pic>
      <p:pic>
        <p:nvPicPr>
          <p:cNvPr id="26" name="그림 25" descr="텍스트, 모니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E7788D7D-0FC2-4BFA-8BB6-D1D088968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13" y="3915107"/>
            <a:ext cx="3600000" cy="2163616"/>
          </a:xfrm>
          <a:prstGeom prst="rect">
            <a:avLst/>
          </a:prstGeom>
        </p:spPr>
      </p:pic>
      <p:pic>
        <p:nvPicPr>
          <p:cNvPr id="28" name="그래픽 27" descr="아래쪽 화살표 단색으로 채워진">
            <a:extLst>
              <a:ext uri="{FF2B5EF4-FFF2-40B4-BE49-F238E27FC236}">
                <a16:creationId xmlns:a16="http://schemas.microsoft.com/office/drawing/2014/main" id="{8AD827A9-E1D6-4962-8B6D-4739236DED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11004" y="2923497"/>
            <a:ext cx="369990" cy="36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79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전자기기, 모니터, 컴퓨터이(가) 표시된 사진&#10;&#10;자동 생성된 설명">
            <a:extLst>
              <a:ext uri="{FF2B5EF4-FFF2-40B4-BE49-F238E27FC236}">
                <a16:creationId xmlns:a16="http://schemas.microsoft.com/office/drawing/2014/main" id="{C26BE6E8-7FF5-FA46-AB10-BD836D0A9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03" y="1188802"/>
            <a:ext cx="3780000" cy="236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F897C2-2C68-3F41-81F9-676A30341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92" y="3901651"/>
            <a:ext cx="3780000" cy="2362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6437A4-6D65-1B43-A98E-DF216982B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7" y="2355588"/>
            <a:ext cx="3780000" cy="23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</a:t>
            </a:r>
            <a:r>
              <a:rPr lang="en-US" altLang="ko-KR" sz="2800" dirty="0">
                <a:solidFill>
                  <a:srgbClr val="00B05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EF 3C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519394" y="96895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Reversal of user’s actions should be easy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2C6EB3-F9CB-48C7-8AA7-B856E532A3BE}"/>
              </a:ext>
            </a:extLst>
          </p:cNvPr>
          <p:cNvSpPr/>
          <p:nvPr/>
        </p:nvSpPr>
        <p:spPr>
          <a:xfrm>
            <a:off x="3245204" y="2868568"/>
            <a:ext cx="971626" cy="13639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452216-9416-424B-AB73-023864A40C21}"/>
              </a:ext>
            </a:extLst>
          </p:cNvPr>
          <p:cNvSpPr/>
          <p:nvPr/>
        </p:nvSpPr>
        <p:spPr>
          <a:xfrm>
            <a:off x="4831601" y="1900264"/>
            <a:ext cx="770114" cy="624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785506-76E6-9B40-997C-0ECB31FE922A}"/>
              </a:ext>
            </a:extLst>
          </p:cNvPr>
          <p:cNvSpPr/>
          <p:nvPr/>
        </p:nvSpPr>
        <p:spPr>
          <a:xfrm>
            <a:off x="8115500" y="2978308"/>
            <a:ext cx="518303" cy="159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F4DC79-5031-0B46-A5FA-DF4B2BB07CCB}"/>
              </a:ext>
            </a:extLst>
          </p:cNvPr>
          <p:cNvSpPr txBox="1"/>
          <p:nvPr/>
        </p:nvSpPr>
        <p:spPr>
          <a:xfrm>
            <a:off x="8786580" y="1415090"/>
            <a:ext cx="3172761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작업을 하려는 사진에 대해 색 온도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대비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노출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색조 등을 변경하는 작업을 수행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03CF6C-5D28-7D43-BB8E-D8EB57FD99A3}"/>
              </a:ext>
            </a:extLst>
          </p:cNvPr>
          <p:cNvSpPr/>
          <p:nvPr/>
        </p:nvSpPr>
        <p:spPr>
          <a:xfrm>
            <a:off x="4546542" y="4283518"/>
            <a:ext cx="724685" cy="954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8F2DC1-1287-E544-B555-CD4A3CB73E4B}"/>
              </a:ext>
            </a:extLst>
          </p:cNvPr>
          <p:cNvSpPr/>
          <p:nvPr/>
        </p:nvSpPr>
        <p:spPr>
          <a:xfrm>
            <a:off x="5001233" y="3850992"/>
            <a:ext cx="708535" cy="285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3471D527-4141-CC4C-9F63-2C2218F7BCEA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 flipV="1">
            <a:off x="4110087" y="2370052"/>
            <a:ext cx="743716" cy="1166786"/>
          </a:xfrm>
          <a:prstGeom prst="bentConnector3">
            <a:avLst>
              <a:gd name="adj1" fmla="val 3078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D0A4B940-5247-8D40-88C4-BF728F52DB70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4110087" y="3536838"/>
            <a:ext cx="452605" cy="15460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723CB5-60E2-7246-9328-93B16ADFFB48}"/>
              </a:ext>
            </a:extLst>
          </p:cNvPr>
          <p:cNvSpPr txBox="1"/>
          <p:nvPr/>
        </p:nvSpPr>
        <p:spPr>
          <a:xfrm>
            <a:off x="4272585" y="1985642"/>
            <a:ext cx="547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EC8553-877D-6D46-87D7-B13B13F42354}"/>
              </a:ext>
            </a:extLst>
          </p:cNvPr>
          <p:cNvSpPr txBox="1"/>
          <p:nvPr/>
        </p:nvSpPr>
        <p:spPr>
          <a:xfrm>
            <a:off x="4034213" y="5136493"/>
            <a:ext cx="503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88FF3F-1A06-024A-867E-BDA09AF09563}"/>
              </a:ext>
            </a:extLst>
          </p:cNvPr>
          <p:cNvSpPr txBox="1"/>
          <p:nvPr/>
        </p:nvSpPr>
        <p:spPr>
          <a:xfrm>
            <a:off x="5624935" y="3601961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E9583D-AA96-FA4D-8927-BCF81F392E62}"/>
              </a:ext>
            </a:extLst>
          </p:cNvPr>
          <p:cNvSpPr txBox="1"/>
          <p:nvPr/>
        </p:nvSpPr>
        <p:spPr>
          <a:xfrm>
            <a:off x="8894499" y="2057912"/>
            <a:ext cx="310778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b-1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사진에 대해 수행한 모든 작업에 대한 초기화나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all undo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원하는 경우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C63495-97D6-CC46-B419-BCDCEBB9043D}"/>
              </a:ext>
            </a:extLst>
          </p:cNvPr>
          <p:cNvSpPr txBox="1"/>
          <p:nvPr/>
        </p:nvSpPr>
        <p:spPr>
          <a:xfrm>
            <a:off x="8584024" y="2699495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794D5C-6281-8241-BA5B-1C49AF9D978B}"/>
              </a:ext>
            </a:extLst>
          </p:cNvPr>
          <p:cNvSpPr txBox="1"/>
          <p:nvPr/>
        </p:nvSpPr>
        <p:spPr>
          <a:xfrm>
            <a:off x="8966214" y="2683284"/>
            <a:ext cx="31077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초기화버튼을 누른다면 모든 작업을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진행해준다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276017-C3BA-754C-8398-30B01D1A043C}"/>
              </a:ext>
            </a:extLst>
          </p:cNvPr>
          <p:cNvSpPr txBox="1"/>
          <p:nvPr/>
        </p:nvSpPr>
        <p:spPr>
          <a:xfrm>
            <a:off x="8655790" y="3818549"/>
            <a:ext cx="31077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b-2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이전의 작업에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원하는 경우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F83F23-0845-1449-ABF0-7260D11DF83B}"/>
              </a:ext>
            </a:extLst>
          </p:cNvPr>
          <p:cNvSpPr txBox="1"/>
          <p:nvPr/>
        </p:nvSpPr>
        <p:spPr>
          <a:xfrm>
            <a:off x="8789423" y="4309869"/>
            <a:ext cx="310778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상단의 편집의 선택 실행 취소를 누르거나 </a:t>
            </a:r>
            <a:r>
              <a:rPr lang="en-US" altLang="ko-KR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Ctrl+Z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단축키를 통해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5" name="그래픽 74" descr="갈매기형 화살표 단색으로 채워진">
            <a:extLst>
              <a:ext uri="{FF2B5EF4-FFF2-40B4-BE49-F238E27FC236}">
                <a16:creationId xmlns:a16="http://schemas.microsoft.com/office/drawing/2014/main" id="{4418CA1C-21A1-594D-814F-72E26B828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0055553" y="4745436"/>
            <a:ext cx="634818" cy="634818"/>
          </a:xfrm>
          <a:prstGeom prst="rect">
            <a:avLst/>
          </a:prstGeom>
        </p:spPr>
      </p:pic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124A6D41-6AFD-DD41-A24D-033B67663854}"/>
              </a:ext>
            </a:extLst>
          </p:cNvPr>
          <p:cNvSpPr/>
          <p:nvPr/>
        </p:nvSpPr>
        <p:spPr>
          <a:xfrm>
            <a:off x="8671924" y="5638666"/>
            <a:ext cx="3402075" cy="936790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사진에 대해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진행하다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에게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reverse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 수 있는 선택지인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all undo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OR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기능을 선택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6179FBC-B4F0-4140-994B-5A87F40CB840}"/>
              </a:ext>
            </a:extLst>
          </p:cNvPr>
          <p:cNvSpPr txBox="1"/>
          <p:nvPr/>
        </p:nvSpPr>
        <p:spPr>
          <a:xfrm>
            <a:off x="10055554" y="5321159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09ABC5-42E4-AB4F-A0DE-C22BC7632DAD}"/>
              </a:ext>
            </a:extLst>
          </p:cNvPr>
          <p:cNvSpPr txBox="1"/>
          <p:nvPr/>
        </p:nvSpPr>
        <p:spPr>
          <a:xfrm>
            <a:off x="4082550" y="2502316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7DE3640-A3CA-F044-81A1-1E817310F824}"/>
              </a:ext>
            </a:extLst>
          </p:cNvPr>
          <p:cNvSpPr/>
          <p:nvPr/>
        </p:nvSpPr>
        <p:spPr>
          <a:xfrm>
            <a:off x="6098424" y="5404941"/>
            <a:ext cx="708535" cy="285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280A8C-680D-5D4F-9733-E00DF5DEB9F6}"/>
              </a:ext>
            </a:extLst>
          </p:cNvPr>
          <p:cNvSpPr txBox="1"/>
          <p:nvPr/>
        </p:nvSpPr>
        <p:spPr>
          <a:xfrm>
            <a:off x="6751631" y="5321135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5745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E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F 3C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Errors correction in a simple way</a:t>
            </a:r>
            <a:endParaRPr lang="ko-KR" altLang="en-US" dirty="0"/>
          </a:p>
        </p:txBody>
      </p:sp>
      <p:pic>
        <p:nvPicPr>
          <p:cNvPr id="5" name="그림 4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353CB81-349A-C044-8362-4C6F532C8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31" y="1548427"/>
            <a:ext cx="5080000" cy="3175000"/>
          </a:xfrm>
          <a:prstGeom prst="rect">
            <a:avLst/>
          </a:prstGeom>
        </p:spPr>
      </p:pic>
      <p:pic>
        <p:nvPicPr>
          <p:cNvPr id="10" name="그림 9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BD0744C8-4D8C-E341-946F-8E92F3C73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2" y="1898650"/>
            <a:ext cx="5080000" cy="3175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B5A768-21F6-7242-8EF1-8A480BFC66E2}"/>
              </a:ext>
            </a:extLst>
          </p:cNvPr>
          <p:cNvSpPr/>
          <p:nvPr/>
        </p:nvSpPr>
        <p:spPr>
          <a:xfrm>
            <a:off x="1095955" y="1704086"/>
            <a:ext cx="469513" cy="1746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7857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F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3C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 to user implemented</a:t>
            </a:r>
            <a:endParaRPr lang="ko-KR" altLang="en-US" dirty="0"/>
          </a:p>
        </p:txBody>
      </p:sp>
      <p:pic>
        <p:nvPicPr>
          <p:cNvPr id="3" name="그림 2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D667345F-278C-0442-8304-9D93B734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10" y="1841500"/>
            <a:ext cx="6117590" cy="38234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90633-54FE-8648-8367-829BEC022C8E}"/>
              </a:ext>
            </a:extLst>
          </p:cNvPr>
          <p:cNvSpPr/>
          <p:nvPr/>
        </p:nvSpPr>
        <p:spPr>
          <a:xfrm>
            <a:off x="2731493" y="2036148"/>
            <a:ext cx="469513" cy="1746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5086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텍스트, 실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098847FA-E5A1-3347-AAB3-78BF0289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50" y="4110762"/>
            <a:ext cx="4320000" cy="25963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9B4C70D-489C-D740-BC49-746D1B6D5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6" y="1445858"/>
            <a:ext cx="4320000" cy="27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3C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Control to user – not system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84614D-1627-D24A-9EC5-D2F88922B95D}"/>
              </a:ext>
            </a:extLst>
          </p:cNvPr>
          <p:cNvSpPr/>
          <p:nvPr/>
        </p:nvSpPr>
        <p:spPr>
          <a:xfrm>
            <a:off x="4373261" y="1610606"/>
            <a:ext cx="834192" cy="20631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5F067C-9415-614B-B181-1A98259C099C}"/>
              </a:ext>
            </a:extLst>
          </p:cNvPr>
          <p:cNvSpPr/>
          <p:nvPr/>
        </p:nvSpPr>
        <p:spPr>
          <a:xfrm>
            <a:off x="887830" y="2460831"/>
            <a:ext cx="918544" cy="4950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0D007A53-4526-D447-81A9-222E9FEB2366}"/>
              </a:ext>
            </a:extLst>
          </p:cNvPr>
          <p:cNvCxnSpPr>
            <a:cxnSpLocks/>
            <a:stCxn id="31" idx="2"/>
            <a:endCxn id="37" idx="1"/>
          </p:cNvCxnSpPr>
          <p:nvPr/>
        </p:nvCxnSpPr>
        <p:spPr>
          <a:xfrm rot="16200000" flipH="1">
            <a:off x="2958386" y="4218268"/>
            <a:ext cx="1263074" cy="11182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3A0742-0120-6D4E-93BC-9950BC63CA30}"/>
              </a:ext>
            </a:extLst>
          </p:cNvPr>
          <p:cNvSpPr txBox="1"/>
          <p:nvPr/>
        </p:nvSpPr>
        <p:spPr>
          <a:xfrm>
            <a:off x="5190796" y="1644636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E99F87-6B35-0E47-BED8-6DC2898EF9A2}"/>
              </a:ext>
            </a:extLst>
          </p:cNvPr>
          <p:cNvSpPr txBox="1"/>
          <p:nvPr/>
        </p:nvSpPr>
        <p:spPr>
          <a:xfrm>
            <a:off x="600803" y="2426526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44FDA-D4FB-EF49-BC87-B0CA9EEC4ED7}"/>
              </a:ext>
            </a:extLst>
          </p:cNvPr>
          <p:cNvSpPr txBox="1"/>
          <p:nvPr/>
        </p:nvSpPr>
        <p:spPr>
          <a:xfrm>
            <a:off x="4648354" y="5956443"/>
            <a:ext cx="308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CCFC2-811D-FC4C-910A-DAE82FD84213}"/>
              </a:ext>
            </a:extLst>
          </p:cNvPr>
          <p:cNvSpPr txBox="1"/>
          <p:nvPr/>
        </p:nvSpPr>
        <p:spPr>
          <a:xfrm>
            <a:off x="6511981" y="1581095"/>
            <a:ext cx="333210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사진에 대한 색 온도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대비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노출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색조 등을 다양한 변경 작업에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Initiator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될 수 있게 해준다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76CF4A-7E79-984B-B479-5F2D5BAEA38C}"/>
              </a:ext>
            </a:extLst>
          </p:cNvPr>
          <p:cNvSpPr txBox="1"/>
          <p:nvPr/>
        </p:nvSpPr>
        <p:spPr>
          <a:xfrm>
            <a:off x="6922790" y="2283883"/>
            <a:ext cx="374086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사용자의 모든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기록을 제공함으로 사용자가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어떠한 작업을 거쳐 해당 상태에 왔는지 알 수 있게 해준다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4343BB-326D-7447-AB45-379C680E9907}"/>
              </a:ext>
            </a:extLst>
          </p:cNvPr>
          <p:cNvSpPr/>
          <p:nvPr/>
        </p:nvSpPr>
        <p:spPr>
          <a:xfrm>
            <a:off x="5972174" y="4260143"/>
            <a:ext cx="731027" cy="1852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A9F953-E9D4-7743-A7A4-8E8303BC16DB}"/>
              </a:ext>
            </a:extLst>
          </p:cNvPr>
          <p:cNvSpPr txBox="1"/>
          <p:nvPr/>
        </p:nvSpPr>
        <p:spPr>
          <a:xfrm>
            <a:off x="7242025" y="2959892"/>
            <a:ext cx="3960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행한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결과를 볼 수 있는 디자인을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7" name="그래픽 26" descr="갈매기형 화살표 단색으로 채워진">
            <a:extLst>
              <a:ext uri="{FF2B5EF4-FFF2-40B4-BE49-F238E27FC236}">
                <a16:creationId xmlns:a16="http://schemas.microsoft.com/office/drawing/2014/main" id="{866C1B2C-6F43-AF41-B1BC-8C882E8E2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993550" y="4175048"/>
            <a:ext cx="634818" cy="634818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EF129965-483A-5F43-94B7-545099385BB9}"/>
              </a:ext>
            </a:extLst>
          </p:cNvPr>
          <p:cNvSpPr/>
          <p:nvPr/>
        </p:nvSpPr>
        <p:spPr>
          <a:xfrm>
            <a:off x="8571475" y="5419223"/>
            <a:ext cx="3472888" cy="115325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사진에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주체성을 부여하게 디자인이 되어있으며 사용자가 수행한 작업들을 보여줌으로 사용자가 모든 것을 제어할 수 있다는 느낌을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0F8D86-B5B3-514E-80D9-802F597C2995}"/>
              </a:ext>
            </a:extLst>
          </p:cNvPr>
          <p:cNvSpPr txBox="1"/>
          <p:nvPr/>
        </p:nvSpPr>
        <p:spPr>
          <a:xfrm>
            <a:off x="9951754" y="5039600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A674DA-FAB2-144C-A4AB-890F1FC87081}"/>
              </a:ext>
            </a:extLst>
          </p:cNvPr>
          <p:cNvSpPr/>
          <p:nvPr/>
        </p:nvSpPr>
        <p:spPr>
          <a:xfrm>
            <a:off x="5007582" y="6048461"/>
            <a:ext cx="448091" cy="1880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A5A74C-10EC-6E43-A337-F5797274A616}"/>
              </a:ext>
            </a:extLst>
          </p:cNvPr>
          <p:cNvSpPr txBox="1"/>
          <p:nvPr/>
        </p:nvSpPr>
        <p:spPr>
          <a:xfrm>
            <a:off x="6129435" y="3846903"/>
            <a:ext cx="308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013C42-0E71-F344-97C6-ADFA3F195658}"/>
              </a:ext>
            </a:extLst>
          </p:cNvPr>
          <p:cNvSpPr txBox="1"/>
          <p:nvPr/>
        </p:nvSpPr>
        <p:spPr>
          <a:xfrm>
            <a:off x="7516838" y="3462626"/>
            <a:ext cx="3960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사용자의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주체성을 부여할 수 있는  디자인으로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수행 간의 차이를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946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 animBg="1"/>
      <p:bldP spid="40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26F312-7366-C44F-915D-52977C54C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39" y="1483714"/>
            <a:ext cx="3960000" cy="24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3C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Consistency in screen design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08B0BB-D0DA-DB43-BADB-C5145B70E14A}"/>
              </a:ext>
            </a:extLst>
          </p:cNvPr>
          <p:cNvSpPr/>
          <p:nvPr/>
        </p:nvSpPr>
        <p:spPr>
          <a:xfrm>
            <a:off x="973239" y="1548427"/>
            <a:ext cx="212972" cy="126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609AF0-E622-7943-B8E9-8B9A7DC4BE54}"/>
              </a:ext>
            </a:extLst>
          </p:cNvPr>
          <p:cNvSpPr/>
          <p:nvPr/>
        </p:nvSpPr>
        <p:spPr>
          <a:xfrm>
            <a:off x="973239" y="1462704"/>
            <a:ext cx="4009905" cy="24960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0B4204-13B7-A041-81A0-8FF8403F35BC}"/>
              </a:ext>
            </a:extLst>
          </p:cNvPr>
          <p:cNvSpPr/>
          <p:nvPr/>
        </p:nvSpPr>
        <p:spPr>
          <a:xfrm>
            <a:off x="1692784" y="1705454"/>
            <a:ext cx="2472022" cy="1494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AA460C-7B70-5C45-A7E5-E68A60E6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4" y="4072073"/>
            <a:ext cx="3960000" cy="2475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054339-957A-7D45-A76C-C2E3D37012A5}"/>
              </a:ext>
            </a:extLst>
          </p:cNvPr>
          <p:cNvSpPr/>
          <p:nvPr/>
        </p:nvSpPr>
        <p:spPr>
          <a:xfrm>
            <a:off x="1023143" y="4060321"/>
            <a:ext cx="4009905" cy="25449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CEAAA-1726-004F-A3C9-388FAF0A1988}"/>
              </a:ext>
            </a:extLst>
          </p:cNvPr>
          <p:cNvSpPr txBox="1"/>
          <p:nvPr/>
        </p:nvSpPr>
        <p:spPr>
          <a:xfrm>
            <a:off x="647017" y="2251255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B1EE26-3A29-2243-98AF-9A209C690618}"/>
              </a:ext>
            </a:extLst>
          </p:cNvPr>
          <p:cNvSpPr txBox="1"/>
          <p:nvPr/>
        </p:nvSpPr>
        <p:spPr>
          <a:xfrm>
            <a:off x="4194022" y="1769075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62636E-5DFE-734C-A75F-6DBED660B891}"/>
              </a:ext>
            </a:extLst>
          </p:cNvPr>
          <p:cNvSpPr txBox="1"/>
          <p:nvPr/>
        </p:nvSpPr>
        <p:spPr>
          <a:xfrm flipH="1">
            <a:off x="5033048" y="3990271"/>
            <a:ext cx="24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44EC34-E2FB-214A-A2DD-605576DAA6DD}"/>
              </a:ext>
            </a:extLst>
          </p:cNvPr>
          <p:cNvSpPr/>
          <p:nvPr/>
        </p:nvSpPr>
        <p:spPr>
          <a:xfrm>
            <a:off x="1161906" y="4233390"/>
            <a:ext cx="212972" cy="126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A043F8-D85F-B54B-BBF7-8F94C1E73BDC}"/>
              </a:ext>
            </a:extLst>
          </p:cNvPr>
          <p:cNvSpPr txBox="1"/>
          <p:nvPr/>
        </p:nvSpPr>
        <p:spPr>
          <a:xfrm>
            <a:off x="5384783" y="3123456"/>
            <a:ext cx="32106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a, 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모두 현재 사용자가 머무르는 부분의 디자인과 사진을 가져오고 내보내고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 관리 등 확인 하는 부분의 디자인은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consistency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유지한다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68F70-B1A8-4D49-9384-1CEEE8ABD717}"/>
              </a:ext>
            </a:extLst>
          </p:cNvPr>
          <p:cNvSpPr txBox="1"/>
          <p:nvPr/>
        </p:nvSpPr>
        <p:spPr>
          <a:xfrm>
            <a:off x="5384782" y="4098682"/>
            <a:ext cx="32106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사용하는 현상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라이브러리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지도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책 등 상위 기능들에 대한 디자인은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consistency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유지한다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4" name="그래픽 23" descr="갈매기형 화살표 단색으로 채워진">
            <a:extLst>
              <a:ext uri="{FF2B5EF4-FFF2-40B4-BE49-F238E27FC236}">
                <a16:creationId xmlns:a16="http://schemas.microsoft.com/office/drawing/2014/main" id="{70DD7F6C-194C-7447-8A0A-50FF49D86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7445" y="3563258"/>
            <a:ext cx="611679" cy="611679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96FF5C1F-397E-C946-B7F5-A8C2AD7A20D5}"/>
              </a:ext>
            </a:extLst>
          </p:cNvPr>
          <p:cNvSpPr/>
          <p:nvPr/>
        </p:nvSpPr>
        <p:spPr>
          <a:xfrm>
            <a:off x="9368454" y="3491413"/>
            <a:ext cx="2727427" cy="93460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모든 디자인은 동일하다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F2885A-8F65-EF42-A915-FEEEFE4AC1AD}"/>
              </a:ext>
            </a:extLst>
          </p:cNvPr>
          <p:cNvSpPr txBox="1"/>
          <p:nvPr/>
        </p:nvSpPr>
        <p:spPr>
          <a:xfrm>
            <a:off x="10406192" y="3136737"/>
            <a:ext cx="651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417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9548D86-742D-A447-B5BF-B8E2959D2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2" y="4165451"/>
            <a:ext cx="3960000" cy="24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3C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Closure of dialogues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B4DA04-9393-9E49-BC04-A0AA7EA10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12" y="1524888"/>
            <a:ext cx="3960000" cy="2475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B07BB7-A4EF-554E-AB9D-000AABF3BA19}"/>
              </a:ext>
            </a:extLst>
          </p:cNvPr>
          <p:cNvSpPr/>
          <p:nvPr/>
        </p:nvSpPr>
        <p:spPr>
          <a:xfrm>
            <a:off x="1330712" y="1609983"/>
            <a:ext cx="83381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85986-A94D-CC49-A099-876CDC961841}"/>
              </a:ext>
            </a:extLst>
          </p:cNvPr>
          <p:cNvSpPr/>
          <p:nvPr/>
        </p:nvSpPr>
        <p:spPr>
          <a:xfrm>
            <a:off x="3310712" y="4261704"/>
            <a:ext cx="725507" cy="237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5E950-6791-044E-B2EC-5470BB16486B}"/>
              </a:ext>
            </a:extLst>
          </p:cNvPr>
          <p:cNvSpPr txBox="1"/>
          <p:nvPr/>
        </p:nvSpPr>
        <p:spPr>
          <a:xfrm>
            <a:off x="1022845" y="1499703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558BCB-079C-0D4E-AD00-D13593377FD4}"/>
              </a:ext>
            </a:extLst>
          </p:cNvPr>
          <p:cNvSpPr txBox="1"/>
          <p:nvPr/>
        </p:nvSpPr>
        <p:spPr>
          <a:xfrm>
            <a:off x="3012668" y="4130237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E49B2-E519-554F-B92B-9CD81AC5F2EB}"/>
              </a:ext>
            </a:extLst>
          </p:cNvPr>
          <p:cNvSpPr txBox="1"/>
          <p:nvPr/>
        </p:nvSpPr>
        <p:spPr>
          <a:xfrm>
            <a:off x="7114731" y="2131446"/>
            <a:ext cx="33321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사진에 작업을 하기 위해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업로드 과정을 할 때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업로드가 되는 과정을 보여주는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생성되고 완료가 된다면 사라진다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0F9C8-2FFC-CB41-90B6-810FF01409F3}"/>
              </a:ext>
            </a:extLst>
          </p:cNvPr>
          <p:cNvSpPr txBox="1"/>
          <p:nvPr/>
        </p:nvSpPr>
        <p:spPr>
          <a:xfrm>
            <a:off x="8057818" y="4921461"/>
            <a:ext cx="33321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사진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작업을 최종적으로 마무리 하였을 때 공간상의 이유로 사진설정들을 제거하는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진행하였을 때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통해 정보를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2" name="그래픽 21" descr="갈매기형 화살표 단색으로 채워진">
            <a:extLst>
              <a:ext uri="{FF2B5EF4-FFF2-40B4-BE49-F238E27FC236}">
                <a16:creationId xmlns:a16="http://schemas.microsoft.com/office/drawing/2014/main" id="{9784C640-8A52-CF4E-9E6A-203E21DC9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723871" y="2862995"/>
            <a:ext cx="634818" cy="634818"/>
          </a:xfrm>
          <a:prstGeom prst="rect">
            <a:avLst/>
          </a:prstGeom>
        </p:spPr>
      </p:pic>
      <p:pic>
        <p:nvPicPr>
          <p:cNvPr id="23" name="그래픽 22" descr="갈매기형 화살표 단색으로 채워진">
            <a:extLst>
              <a:ext uri="{FF2B5EF4-FFF2-40B4-BE49-F238E27FC236}">
                <a16:creationId xmlns:a16="http://schemas.microsoft.com/office/drawing/2014/main" id="{B58E9859-0BB7-304E-9C58-F51DE6204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244922" y="4286643"/>
            <a:ext cx="634818" cy="6348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19E24B-330B-5E4B-8059-E56C7EFE7936}"/>
              </a:ext>
            </a:extLst>
          </p:cNvPr>
          <p:cNvSpPr txBox="1"/>
          <p:nvPr/>
        </p:nvSpPr>
        <p:spPr>
          <a:xfrm>
            <a:off x="7203008" y="3695731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8B15858-C37C-FD47-A749-E71E16FEE96B}"/>
              </a:ext>
            </a:extLst>
          </p:cNvPr>
          <p:cNvSpPr/>
          <p:nvPr/>
        </p:nvSpPr>
        <p:spPr>
          <a:xfrm>
            <a:off x="7811918" y="3555092"/>
            <a:ext cx="4261020" cy="63481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생성되고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 결과가 수행됨을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사라짐을 통해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더 이상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결과를 추측하지 않아도 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B8E28D-5C0E-444E-93BB-4BA4145A65AF}"/>
              </a:ext>
            </a:extLst>
          </p:cNvPr>
          <p:cNvSpPr/>
          <p:nvPr/>
        </p:nvSpPr>
        <p:spPr>
          <a:xfrm>
            <a:off x="1467252" y="1664493"/>
            <a:ext cx="390123" cy="130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035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762</Words>
  <Application>Microsoft Macintosh PowerPoint</Application>
  <PresentationFormat>와이드스크린</PresentationFormat>
  <Paragraphs>99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a옛날사진관2</vt:lpstr>
      <vt:lpstr>a옛날사진관3</vt:lpstr>
      <vt:lpstr>a옛날사진관4</vt:lpstr>
      <vt:lpstr>a옛날사진관5</vt:lpstr>
      <vt:lpstr>맑은 고딕</vt:lpstr>
      <vt:lpstr>Arial</vt:lpstr>
      <vt:lpstr>Office 테마</vt:lpstr>
      <vt:lpstr>Adobe Lightroom  Classic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Sheneiderman’s   Golden Rule</dc:title>
  <dc:creator>정경재</dc:creator>
  <cp:lastModifiedBy>정선교</cp:lastModifiedBy>
  <cp:revision>13</cp:revision>
  <dcterms:created xsi:type="dcterms:W3CDTF">2021-10-10T05:13:51Z</dcterms:created>
  <dcterms:modified xsi:type="dcterms:W3CDTF">2021-10-14T11:51:16Z</dcterms:modified>
</cp:coreProperties>
</file>